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mf" ContentType="image/x-w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9" r:id="rId6"/>
    <p:sldId id="260" r:id="rId7"/>
    <p:sldId id="261"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6c955868f3_0_5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c955868f3_0_5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6c955868f3_0_5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c955868f3_0_5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6c955868f3_0_5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c955868f3_0_5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6c955868f3_0_5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c955868f3_0_5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6c955868f3_0_5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c955868f3_0_5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6c955868f3_0_5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c955868f3_0_5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6c955868f3_0_6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c955868f3_0_6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6c955868f3_0_6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c955868f3_0_6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2" name="Shape 212"/>
        <p:cNvGrpSpPr/>
        <p:nvPr/>
      </p:nvGrpSpPr>
      <p:grpSpPr>
        <a:xfrm>
          <a:off x="0" y="0"/>
          <a:ext cx="0" cy="0"/>
          <a:chOff x="0" y="0"/>
          <a:chExt cx="0" cy="0"/>
        </a:xfrm>
      </p:grpSpPr>
      <p:sp>
        <p:nvSpPr>
          <p:cNvPr id="213" name="Google Shape;213;g6c955868f3_0_6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c955868f3_0_6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 name="Shape 220"/>
        <p:cNvGrpSpPr/>
        <p:nvPr/>
      </p:nvGrpSpPr>
      <p:grpSpPr>
        <a:xfrm>
          <a:off x="0" y="0"/>
          <a:ext cx="0" cy="0"/>
          <a:chOff x="0" y="0"/>
          <a:chExt cx="0" cy="0"/>
        </a:xfrm>
      </p:grpSpPr>
      <p:sp>
        <p:nvSpPr>
          <p:cNvPr id="221" name="Google Shape;221;g6c955868f3_0_6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c955868f3_0_6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6c955868f3_0_5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c955868f3_0_5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g6c955868f3_0_5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c955868f3_0_5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6c955868f3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c955868f3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956c86de37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956c86de37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6c955868f3_0_5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c955868f3_0_5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g6c955868f3_0_5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c955868f3_0_5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g6c955868f3_0_5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c955868f3_0_5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6c955868f3_0_5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c955868f3_0_5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p:cSld name="CAPTION_ONLY_1">
    <p:spTree>
      <p:nvGrpSpPr>
        <p:cNvPr id="50" name="Shape 50"/>
        <p:cNvGrpSpPr/>
        <p:nvPr/>
      </p:nvGrpSpPr>
      <p:grpSpPr>
        <a:xfrm>
          <a:off x="0" y="0"/>
          <a:ext cx="0" cy="0"/>
          <a:chOff x="0" y="0"/>
          <a:chExt cx="0" cy="0"/>
        </a:xfrm>
      </p:grpSpPr>
      <p:sp>
        <p:nvSpPr>
          <p:cNvPr id="51" name="Google Shape;51;p1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52" name="Google Shape;52;p13"/>
          <p:cNvSpPr/>
          <p:nvPr/>
        </p:nvSpPr>
        <p:spPr>
          <a:xfrm>
            <a:off x="-15775" y="-25"/>
            <a:ext cx="1360800" cy="51435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13"/>
          <p:cNvSpPr txBox="1"/>
          <p:nvPr/>
        </p:nvSpPr>
        <p:spPr>
          <a:xfrm>
            <a:off x="1998475" y="0"/>
            <a:ext cx="41316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4" name="Google Shape;54;p13"/>
          <p:cNvSpPr txBox="1"/>
          <p:nvPr>
            <p:ph type="title"/>
          </p:nvPr>
        </p:nvSpPr>
        <p:spPr>
          <a:xfrm>
            <a:off x="1793475" y="374750"/>
            <a:ext cx="7350600" cy="787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rgbClr val="28C8E5"/>
                </a:solidFill>
                <a:latin typeface="Montserrat Medium" panose="00000500000000000000"/>
                <a:ea typeface="Montserrat Medium" panose="00000500000000000000"/>
                <a:cs typeface="Montserrat Medium" panose="00000500000000000000"/>
                <a:sym typeface="Montserrat Medium" panose="0000050000000000000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 name="Google Shape;55;p13"/>
          <p:cNvSpPr txBox="1"/>
          <p:nvPr>
            <p:ph type="body" idx="1"/>
          </p:nvPr>
        </p:nvSpPr>
        <p:spPr>
          <a:xfrm>
            <a:off x="1793475" y="1226663"/>
            <a:ext cx="6616800" cy="35421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4.vml"/><Relationship Id="rId3" Type="http://schemas.openxmlformats.org/officeDocument/2006/relationships/slideLayout" Target="../slideLayouts/slideLayout11.xml"/><Relationship Id="rId2" Type="http://schemas.openxmlformats.org/officeDocument/2006/relationships/image" Target="../media/image9.wmf"/><Relationship Id="rId1"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vml"/><Relationship Id="rId3" Type="http://schemas.openxmlformats.org/officeDocument/2006/relationships/slideLayout" Target="../slideLayouts/slideLayout11.xml"/><Relationship Id="rId2" Type="http://schemas.openxmlformats.org/officeDocument/2006/relationships/image" Target="../media/image1.w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vmlDrawing" Target="../drawings/vmlDrawing2.vml"/><Relationship Id="rId7" Type="http://schemas.openxmlformats.org/officeDocument/2006/relationships/slideLayout" Target="../slideLayouts/slideLayout11.x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oleObject" Target="../embeddings/oleObject3.bin"/><Relationship Id="rId3" Type="http://schemas.openxmlformats.org/officeDocument/2006/relationships/image" Target="../media/image5.wmf"/><Relationship Id="rId2" Type="http://schemas.openxmlformats.org/officeDocument/2006/relationships/oleObject" Target="../embeddings/oleObject2.bin"/><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3.vml"/><Relationship Id="rId3" Type="http://schemas.openxmlformats.org/officeDocument/2006/relationships/slideLayout" Target="../slideLayouts/slideLayout11.xml"/><Relationship Id="rId2" Type="http://schemas.openxmlformats.org/officeDocument/2006/relationships/image" Target="../media/image7.wmf"/><Relationship Id="rId1"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Programmer Homepage</a:t>
            </a:r>
            <a:endParaRPr lang="en-GB"/>
          </a:p>
        </p:txBody>
      </p:sp>
      <p:sp>
        <p:nvSpPr>
          <p:cNvPr id="61" name="Google Shape;61;p14"/>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For ideal window management tool for any and all programmers needs</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p25"/>
          <p:cNvSpPr txBox="1"/>
          <p:nvPr>
            <p:ph type="body" idx="4294967295"/>
          </p:nvPr>
        </p:nvSpPr>
        <p:spPr>
          <a:xfrm>
            <a:off x="119012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API Research</a:t>
            </a:r>
            <a:endParaRPr sz="3600"/>
          </a:p>
          <a:p>
            <a:pPr marL="0" lvl="0" indent="0" algn="ctr" rtl="0">
              <a:spcBef>
                <a:spcPts val="0"/>
              </a:spcBef>
              <a:spcAft>
                <a:spcPts val="0"/>
              </a:spcAft>
              <a:buClr>
                <a:schemeClr val="dk1"/>
              </a:buClr>
              <a:buSzPts val="1100"/>
              <a:buFont typeface="Arial" panose="020B0604020202020204"/>
              <a:buNone/>
            </a:pPr>
            <a:r>
              <a:rPr lang="en-GB" sz="2400"/>
              <a:t>Code Snippets</a:t>
            </a:r>
            <a:endParaRPr sz="2400"/>
          </a:p>
          <a:p>
            <a:pPr marL="0" lvl="0" indent="0" algn="l" rtl="0">
              <a:spcBef>
                <a:spcPts val="0"/>
              </a:spcBef>
              <a:spcAft>
                <a:spcPts val="0"/>
              </a:spcAft>
              <a:buNone/>
            </a:pP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47" name="Google Shape;147;p25"/>
          <p:cNvSpPr/>
          <p:nvPr/>
        </p:nvSpPr>
        <p:spPr>
          <a:xfrm>
            <a:off x="4465325" y="69352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5"/>
          <p:cNvSpPr txBox="1"/>
          <p:nvPr>
            <p:ph type="body" idx="4294967295"/>
          </p:nvPr>
        </p:nvSpPr>
        <p:spPr>
          <a:xfrm>
            <a:off x="4747260" y="1568450"/>
            <a:ext cx="4085590" cy="27641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a:t>One thing we pivoted on was google maps.api as it required additional 3rd party login credentials from users keeping it from being a mostly dynamically loaded web application</a:t>
            </a:r>
            <a:endParaRPr sz="1400"/>
          </a:p>
          <a:p>
            <a:pPr marL="0" lvl="0" indent="0" algn="l" rtl="0">
              <a:spcBef>
                <a:spcPts val="0"/>
              </a:spcBef>
              <a:spcAft>
                <a:spcPts val="0"/>
              </a:spcAft>
              <a:buNone/>
            </a:pPr>
            <a:endParaRPr sz="1400"/>
          </a:p>
        </p:txBody>
      </p:sp>
      <p:sp>
        <p:nvSpPr>
          <p:cNvPr id="149" name="Google Shape;149;p25"/>
          <p:cNvSpPr txBox="1"/>
          <p:nvPr>
            <p:ph type="body" idx="4294967295"/>
          </p:nvPr>
        </p:nvSpPr>
        <p:spPr>
          <a:xfrm>
            <a:off x="9584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Design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27"/>
          <p:cNvSpPr txBox="1"/>
          <p:nvPr>
            <p:ph type="body" idx="4294967295"/>
          </p:nvPr>
        </p:nvSpPr>
        <p:spPr>
          <a:xfrm>
            <a:off x="1113925" y="17208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63" name="Google Shape;163;p27"/>
          <p:cNvSpPr/>
          <p:nvPr/>
        </p:nvSpPr>
        <p:spPr>
          <a:xfrm>
            <a:off x="4404360" y="929005"/>
            <a:ext cx="163195" cy="4208145"/>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7"/>
          <p:cNvSpPr txBox="1"/>
          <p:nvPr>
            <p:ph type="body" idx="4294967295"/>
          </p:nvPr>
        </p:nvSpPr>
        <p:spPr>
          <a:xfrm>
            <a:off x="4671060" y="1474470"/>
            <a:ext cx="3952875" cy="29876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sz="2000"/>
              <a:t>The bulma.io framework works very similar to Bootstrap but the layout we chose was similar to this one using tiles. Similar to bootstrap using containers, these tiles had Ancestors &gt; Parents &gt; Children elements</a:t>
            </a:r>
            <a:endParaRPr sz="1200"/>
          </a:p>
          <a:p>
            <a:pPr marL="0" lvl="0" indent="0" algn="ctr" rtl="0">
              <a:spcBef>
                <a:spcPts val="0"/>
              </a:spcBef>
              <a:spcAft>
                <a:spcPts val="0"/>
              </a:spcAft>
              <a:buNone/>
            </a:pPr>
            <a:endParaRPr sz="1200"/>
          </a:p>
        </p:txBody>
      </p:sp>
      <p:sp>
        <p:nvSpPr>
          <p:cNvPr id="165" name="Google Shape;165;p27"/>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graphicFrame>
        <p:nvGraphicFramePr>
          <p:cNvPr id="3" name="Object 2"/>
          <p:cNvGraphicFramePr/>
          <p:nvPr/>
        </p:nvGraphicFramePr>
        <p:xfrm>
          <a:off x="323850" y="843915"/>
          <a:ext cx="3971925" cy="4178300"/>
        </p:xfrm>
        <a:graphic>
          <a:graphicData uri="http://schemas.openxmlformats.org/presentationml/2006/ole">
            <mc:AlternateContent xmlns:mc="http://schemas.openxmlformats.org/markup-compatibility/2006">
              <mc:Choice xmlns:v="urn:schemas-microsoft-com:vml" Requires="v">
                <p:oleObj spid="_x0000_s2" name="" r:id="rId1" imgW="8620125" imgH="10820400" progId="Paint.Picture">
                  <p:embed/>
                </p:oleObj>
              </mc:Choice>
              <mc:Fallback>
                <p:oleObj name="" r:id="rId1" imgW="8620125" imgH="10820400" progId="Paint.Picture">
                  <p:embed/>
                  <p:pic>
                    <p:nvPicPr>
                      <p:cNvPr id="0" name="Picture 1"/>
                      <p:cNvPicPr/>
                      <p:nvPr/>
                    </p:nvPicPr>
                    <p:blipFill>
                      <a:blip r:embed="rId2"/>
                      <a:stretch>
                        <a:fillRect/>
                      </a:stretch>
                    </p:blipFill>
                    <p:spPr>
                      <a:xfrm>
                        <a:off x="323850" y="843915"/>
                        <a:ext cx="3971925" cy="417830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28"/>
          <p:cNvSpPr txBox="1"/>
          <p:nvPr>
            <p:ph type="body" idx="4294967295"/>
          </p:nvPr>
        </p:nvSpPr>
        <p:spPr>
          <a:xfrm>
            <a:off x="755650" y="1692275"/>
            <a:ext cx="3248025" cy="17589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One problem we ran into was having the embedded youtube video playlist size dynamically when the page is resized whether it was viewed on a mobile device or on desktop</a:t>
            </a:r>
            <a:endParaRPr lang="en-GB"/>
          </a:p>
        </p:txBody>
      </p:sp>
      <p:sp>
        <p:nvSpPr>
          <p:cNvPr id="171" name="Google Shape;171;p28"/>
          <p:cNvSpPr/>
          <p:nvPr/>
        </p:nvSpPr>
        <p:spPr>
          <a:xfrm>
            <a:off x="4465325" y="69352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28"/>
          <p:cNvSpPr txBox="1"/>
          <p:nvPr>
            <p:ph type="body" idx="4294967295"/>
          </p:nvPr>
        </p:nvSpPr>
        <p:spPr>
          <a:xfrm>
            <a:off x="4747125" y="1568400"/>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73" name="Google Shape;173;p28"/>
          <p:cNvSpPr txBox="1"/>
          <p:nvPr>
            <p:ph type="body" idx="4294967295"/>
          </p:nvPr>
        </p:nvSpPr>
        <p:spPr>
          <a:xfrm>
            <a:off x="9584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2" name="Picture 1"/>
          <p:cNvPicPr>
            <a:picLocks noChangeAspect="1"/>
          </p:cNvPicPr>
          <p:nvPr/>
        </p:nvPicPr>
        <p:blipFill>
          <a:blip r:embed="rId1"/>
          <a:stretch>
            <a:fillRect/>
          </a:stretch>
        </p:blipFill>
        <p:spPr>
          <a:xfrm flipV="1">
            <a:off x="5723890" y="775335"/>
            <a:ext cx="2000885" cy="42799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29"/>
          <p:cNvSpPr txBox="1"/>
          <p:nvPr>
            <p:ph type="body" idx="4294967295"/>
          </p:nvPr>
        </p:nvSpPr>
        <p:spPr>
          <a:xfrm>
            <a:off x="323850" y="1568450"/>
            <a:ext cx="3248025" cy="28784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The code for a 3-day weather forecase was completely written fresh to dynamically append each day to a specific column in the div. Icon’s for  each weather type were also added for a nice aesthetic feel.</a:t>
            </a:r>
            <a:endParaRPr lang="en-US" sz="1400"/>
          </a:p>
        </p:txBody>
      </p:sp>
      <p:sp>
        <p:nvSpPr>
          <p:cNvPr id="179" name="Google Shape;179;p29"/>
          <p:cNvSpPr/>
          <p:nvPr/>
        </p:nvSpPr>
        <p:spPr>
          <a:xfrm>
            <a:off x="3924305" y="77163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9"/>
          <p:cNvSpPr txBox="1"/>
          <p:nvPr>
            <p:ph type="body" idx="4294967295"/>
          </p:nvPr>
        </p:nvSpPr>
        <p:spPr>
          <a:xfrm>
            <a:off x="4670925" y="1568400"/>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Gif of how it operates on site -&gt;  show us the working site</a:t>
            </a: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81" name="Google Shape;181;p29"/>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2" name="Picture 1"/>
          <p:cNvPicPr>
            <a:picLocks noChangeAspect="1"/>
          </p:cNvPicPr>
          <p:nvPr/>
        </p:nvPicPr>
        <p:blipFill>
          <a:blip r:embed="rId1"/>
          <a:stretch>
            <a:fillRect/>
          </a:stretch>
        </p:blipFill>
        <p:spPr>
          <a:xfrm>
            <a:off x="4211955" y="1506855"/>
            <a:ext cx="4681220" cy="26333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0"/>
          <p:cNvSpPr txBox="1"/>
          <p:nvPr>
            <p:ph type="body" idx="4294967295"/>
          </p:nvPr>
        </p:nvSpPr>
        <p:spPr>
          <a:xfrm>
            <a:off x="179840" y="1712545"/>
            <a:ext cx="3247800" cy="17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t>In order to get the Zen Quotes API to work, we had to add this bit of code to fix a cross-origin error.</a:t>
            </a:r>
            <a:endParaRPr lang="en-GB" sz="2000"/>
          </a:p>
          <a:p>
            <a:pPr marL="0" lvl="0" indent="0" algn="ctr" rtl="0">
              <a:spcBef>
                <a:spcPts val="0"/>
              </a:spcBef>
              <a:spcAft>
                <a:spcPts val="0"/>
              </a:spcAft>
              <a:buNone/>
            </a:pPr>
            <a:endParaRPr lang="en-GB" sz="2000"/>
          </a:p>
        </p:txBody>
      </p:sp>
      <p:sp>
        <p:nvSpPr>
          <p:cNvPr id="187" name="Google Shape;187;p30"/>
          <p:cNvSpPr/>
          <p:nvPr/>
        </p:nvSpPr>
        <p:spPr>
          <a:xfrm>
            <a:off x="3420115" y="69987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30"/>
          <p:cNvSpPr txBox="1"/>
          <p:nvPr>
            <p:ph type="body" idx="4294967295"/>
          </p:nvPr>
        </p:nvSpPr>
        <p:spPr>
          <a:xfrm>
            <a:off x="4211955" y="1564005"/>
            <a:ext cx="4065270" cy="1718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jQuery.ajaxPrefilter(function (options) {</a:t>
            </a:r>
            <a:endParaRPr lang="en-GB" sz="1600"/>
          </a:p>
          <a:p>
            <a:pPr marL="0" lvl="0" indent="0" algn="l" rtl="0">
              <a:spcBef>
                <a:spcPts val="0"/>
              </a:spcBef>
              <a:spcAft>
                <a:spcPts val="0"/>
              </a:spcAft>
              <a:buNone/>
            </a:pPr>
            <a:r>
              <a:rPr lang="en-GB" sz="1600"/>
              <a:t>    if (options.crossDomain &amp;&amp; jQuery.support.cors) {</a:t>
            </a:r>
            <a:endParaRPr lang="en-GB" sz="1600"/>
          </a:p>
          <a:p>
            <a:pPr marL="0" lvl="0" indent="0" algn="l" rtl="0">
              <a:spcBef>
                <a:spcPts val="0"/>
              </a:spcBef>
              <a:spcAft>
                <a:spcPts val="0"/>
              </a:spcAft>
              <a:buNone/>
            </a:pPr>
            <a:r>
              <a:rPr lang="en-GB" sz="1600"/>
              <a:t>      options.url = 'https://cors-anywhere.herokuapp.com/' + options.url;</a:t>
            </a:r>
            <a:endParaRPr lang="en-GB" sz="1600"/>
          </a:p>
          <a:p>
            <a:pPr marL="0" lvl="0" indent="0" algn="l" rtl="0">
              <a:spcBef>
                <a:spcPts val="0"/>
              </a:spcBef>
              <a:spcAft>
                <a:spcPts val="0"/>
              </a:spcAft>
              <a:buNone/>
            </a:pPr>
            <a:r>
              <a:rPr lang="en-GB" sz="1600"/>
              <a:t>    }</a:t>
            </a:r>
            <a:endParaRPr lang="en-GB" sz="1600"/>
          </a:p>
          <a:p>
            <a:pPr marL="0" lvl="0" indent="0" algn="l" rtl="0">
              <a:spcBef>
                <a:spcPts val="0"/>
              </a:spcBef>
              <a:spcAft>
                <a:spcPts val="0"/>
              </a:spcAft>
              <a:buNone/>
            </a:pPr>
            <a:r>
              <a:rPr lang="en-GB" sz="1600"/>
              <a:t>  });</a:t>
            </a:r>
            <a:endParaRPr lang="en-GB" sz="1600"/>
          </a:p>
          <a:p>
            <a:pPr marL="0" lvl="0" indent="0" algn="l" rtl="0">
              <a:spcBef>
                <a:spcPts val="0"/>
              </a:spcBef>
              <a:spcAft>
                <a:spcPts val="0"/>
              </a:spcAft>
              <a:buNone/>
            </a:pPr>
            <a:endParaRPr lang="en-GB" sz="1600"/>
          </a:p>
        </p:txBody>
      </p:sp>
      <p:sp>
        <p:nvSpPr>
          <p:cNvPr id="189" name="Google Shape;189;p30"/>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sp>
        <p:nvSpPr>
          <p:cNvPr id="194" name="Google Shape;194;p31"/>
          <p:cNvSpPr txBox="1"/>
          <p:nvPr>
            <p:ph type="body" idx="4294967295"/>
          </p:nvPr>
        </p:nvSpPr>
        <p:spPr>
          <a:xfrm>
            <a:off x="251460" y="915670"/>
            <a:ext cx="3970655" cy="38906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800"/>
              <a:t>function renderNews () {</a:t>
            </a:r>
            <a:endParaRPr lang="en-GB" sz="800"/>
          </a:p>
          <a:p>
            <a:pPr marL="0" lvl="0" indent="0" algn="l" rtl="0">
              <a:spcBef>
                <a:spcPts val="0"/>
              </a:spcBef>
              <a:spcAft>
                <a:spcPts val="0"/>
              </a:spcAft>
              <a:buNone/>
            </a:pPr>
            <a:r>
              <a:rPr lang="en-GB" sz="800"/>
              <a:t>    var queryURL = "https://api.nytimes.com/svc/topstories/v2/technology.json?api-key=rBdT9Ta3VCBY52rY43X4LfdNrg58vknE";</a:t>
            </a:r>
            <a:endParaRPr lang="en-GB" sz="800"/>
          </a:p>
          <a:p>
            <a:pPr marL="0" lvl="0" indent="0" algn="l" rtl="0">
              <a:spcBef>
                <a:spcPts val="0"/>
              </a:spcBef>
              <a:spcAft>
                <a:spcPts val="0"/>
              </a:spcAft>
              <a:buNone/>
            </a:pPr>
            <a:r>
              <a:rPr lang="en-GB" sz="800"/>
              <a:t>    $.ajax({</a:t>
            </a:r>
            <a:endParaRPr lang="en-GB" sz="800"/>
          </a:p>
          <a:p>
            <a:pPr marL="0" lvl="0" indent="0" algn="l" rtl="0">
              <a:spcBef>
                <a:spcPts val="0"/>
              </a:spcBef>
              <a:spcAft>
                <a:spcPts val="0"/>
              </a:spcAft>
              <a:buNone/>
            </a:pPr>
            <a:r>
              <a:rPr lang="en-GB" sz="800"/>
              <a:t>        url: queryURL,</a:t>
            </a:r>
            <a:endParaRPr lang="en-GB" sz="800"/>
          </a:p>
          <a:p>
            <a:pPr marL="0" lvl="0" indent="0" algn="l" rtl="0">
              <a:spcBef>
                <a:spcPts val="0"/>
              </a:spcBef>
              <a:spcAft>
                <a:spcPts val="0"/>
              </a:spcAft>
              <a:buNone/>
            </a:pPr>
            <a:r>
              <a:rPr lang="en-GB" sz="800"/>
              <a:t>        method: "GET",</a:t>
            </a:r>
            <a:endParaRPr lang="en-GB" sz="800"/>
          </a:p>
          <a:p>
            <a:pPr marL="0" lvl="0" indent="0" algn="l" rtl="0">
              <a:spcBef>
                <a:spcPts val="0"/>
              </a:spcBef>
              <a:spcAft>
                <a:spcPts val="0"/>
              </a:spcAft>
              <a:buNone/>
            </a:pPr>
            <a:r>
              <a:rPr lang="en-GB" sz="800"/>
              <a:t>        headers: { 'X-Requested-With': 'XMLHttpRequest' }</a:t>
            </a:r>
            <a:endParaRPr lang="en-GB" sz="800"/>
          </a:p>
          <a:p>
            <a:pPr marL="0" lvl="0" indent="0" algn="l" rtl="0">
              <a:spcBef>
                <a:spcPts val="0"/>
              </a:spcBef>
              <a:spcAft>
                <a:spcPts val="0"/>
              </a:spcAft>
              <a:buNone/>
            </a:pPr>
            <a:r>
              <a:rPr lang="en-GB" sz="800"/>
              <a:t>      })</a:t>
            </a:r>
            <a:endParaRPr lang="en-GB" sz="800"/>
          </a:p>
          <a:p>
            <a:pPr marL="0" lvl="0" indent="0" algn="l" rtl="0">
              <a:spcBef>
                <a:spcPts val="0"/>
              </a:spcBef>
              <a:spcAft>
                <a:spcPts val="0"/>
              </a:spcAft>
              <a:buNone/>
            </a:pPr>
            <a:r>
              <a:rPr lang="en-GB" sz="800"/>
              <a:t>        .then(function(response) {</a:t>
            </a:r>
            <a:endParaRPr lang="en-GB" sz="800"/>
          </a:p>
          <a:p>
            <a:pPr marL="0" lvl="0" indent="0" algn="l" rtl="0">
              <a:spcBef>
                <a:spcPts val="0"/>
              </a:spcBef>
              <a:spcAft>
                <a:spcPts val="0"/>
              </a:spcAft>
              <a:buNone/>
            </a:pPr>
            <a:r>
              <a:rPr lang="en-GB" sz="800"/>
              <a:t>            // This logic is to randomly select a news story, and make sure it hasn't been selected already.</a:t>
            </a:r>
            <a:endParaRPr lang="en-GB" sz="800"/>
          </a:p>
          <a:p>
            <a:pPr marL="0" lvl="0" indent="0" algn="l" rtl="0">
              <a:spcBef>
                <a:spcPts val="0"/>
              </a:spcBef>
              <a:spcAft>
                <a:spcPts val="0"/>
              </a:spcAft>
              <a:buNone/>
            </a:pPr>
            <a:r>
              <a:rPr lang="en-GB" sz="800"/>
              <a:t>            var randResultsList = [];</a:t>
            </a:r>
            <a:endParaRPr lang="en-GB" sz="800"/>
          </a:p>
          <a:p>
            <a:pPr marL="0" lvl="0" indent="0" algn="l" rtl="0">
              <a:spcBef>
                <a:spcPts val="0"/>
              </a:spcBef>
              <a:spcAft>
                <a:spcPts val="0"/>
              </a:spcAft>
              <a:buNone/>
            </a:pPr>
            <a:r>
              <a:rPr lang="en-GB" sz="800"/>
              <a:t>            for (var i=0; i&lt;3; i++) {</a:t>
            </a:r>
            <a:endParaRPr lang="en-GB" sz="800"/>
          </a:p>
          <a:p>
            <a:pPr marL="0" lvl="0" indent="0" algn="l" rtl="0">
              <a:spcBef>
                <a:spcPts val="0"/>
              </a:spcBef>
              <a:spcAft>
                <a:spcPts val="0"/>
              </a:spcAft>
              <a:buNone/>
            </a:pPr>
            <a:r>
              <a:rPr lang="en-GB" sz="800"/>
              <a:t>                index = Math.floor(Math.random()*response.num_results);</a:t>
            </a:r>
            <a:endParaRPr lang="en-GB" sz="800"/>
          </a:p>
          <a:p>
            <a:pPr marL="0" lvl="0" indent="0" algn="l" rtl="0">
              <a:spcBef>
                <a:spcPts val="0"/>
              </a:spcBef>
              <a:spcAft>
                <a:spcPts val="0"/>
              </a:spcAft>
              <a:buNone/>
            </a:pPr>
            <a:r>
              <a:rPr lang="en-GB" sz="800"/>
              <a:t>                while (randResultsList.includes(index)) {</a:t>
            </a:r>
            <a:endParaRPr lang="en-GB" sz="800"/>
          </a:p>
          <a:p>
            <a:pPr marL="0" lvl="0" indent="0" algn="l" rtl="0">
              <a:spcBef>
                <a:spcPts val="0"/>
              </a:spcBef>
              <a:spcAft>
                <a:spcPts val="0"/>
              </a:spcAft>
              <a:buNone/>
            </a:pPr>
            <a:r>
              <a:rPr lang="en-GB" sz="800"/>
              <a:t>                    index = Math.floor(Math.random()*response.num_results);</a:t>
            </a:r>
            <a:endParaRPr lang="en-GB" sz="800"/>
          </a:p>
          <a:p>
            <a:pPr marL="0" lvl="0" indent="0" algn="l" rtl="0">
              <a:spcBef>
                <a:spcPts val="0"/>
              </a:spcBef>
              <a:spcAft>
                <a:spcPts val="0"/>
              </a:spcAft>
              <a:buNone/>
            </a:pPr>
            <a:r>
              <a:rPr lang="en-GB" sz="800"/>
              <a:t>                }</a:t>
            </a:r>
            <a:endParaRPr lang="en-GB" sz="800"/>
          </a:p>
          <a:p>
            <a:pPr marL="0" lvl="0" indent="0" algn="l" rtl="0">
              <a:spcBef>
                <a:spcPts val="0"/>
              </a:spcBef>
              <a:spcAft>
                <a:spcPts val="0"/>
              </a:spcAft>
              <a:buNone/>
            </a:pPr>
            <a:r>
              <a:rPr lang="en-GB" sz="800"/>
              <a:t>                randResultsList.push(index);</a:t>
            </a:r>
            <a:endParaRPr lang="en-GB" sz="800"/>
          </a:p>
          <a:p>
            <a:pPr marL="0" lvl="0" indent="0" algn="l" rtl="0">
              <a:spcBef>
                <a:spcPts val="0"/>
              </a:spcBef>
              <a:spcAft>
                <a:spcPts val="0"/>
              </a:spcAft>
              <a:buNone/>
            </a:pPr>
            <a:r>
              <a:rPr lang="en-GB" sz="800"/>
              <a:t>                // Populate fields</a:t>
            </a:r>
            <a:endParaRPr lang="en-GB" sz="800"/>
          </a:p>
          <a:p>
            <a:pPr marL="0" lvl="0" indent="0" algn="l" rtl="0">
              <a:spcBef>
                <a:spcPts val="0"/>
              </a:spcBef>
              <a:spcAft>
                <a:spcPts val="0"/>
              </a:spcAft>
              <a:buNone/>
            </a:pPr>
            <a:r>
              <a:rPr lang="en-GB" sz="800"/>
              <a:t>                $("#articleTitle"+(i+1)).text(response.results[index].title);</a:t>
            </a:r>
            <a:endParaRPr lang="en-GB" sz="800"/>
          </a:p>
          <a:p>
            <a:pPr marL="0" lvl="0" indent="0" algn="l" rtl="0">
              <a:spcBef>
                <a:spcPts val="0"/>
              </a:spcBef>
              <a:spcAft>
                <a:spcPts val="0"/>
              </a:spcAft>
              <a:buNone/>
            </a:pPr>
            <a:r>
              <a:rPr lang="en-GB" sz="800"/>
              <a:t>                $("#articleTitle"+(i+1)).attr("href", response.results[index].url);</a:t>
            </a:r>
            <a:endParaRPr lang="en-GB" sz="800"/>
          </a:p>
          <a:p>
            <a:pPr marL="0" lvl="0" indent="0" algn="l" rtl="0">
              <a:spcBef>
                <a:spcPts val="0"/>
              </a:spcBef>
              <a:spcAft>
                <a:spcPts val="0"/>
              </a:spcAft>
              <a:buNone/>
            </a:pPr>
            <a:r>
              <a:rPr lang="en-GB" sz="800"/>
              <a:t>                $("#articlePreview"+(i+1)).attr("src", response.results[index].multimedia[0].url);</a:t>
            </a:r>
            <a:endParaRPr lang="en-GB" sz="800"/>
          </a:p>
          <a:p>
            <a:pPr marL="0" lvl="0" indent="0" algn="l" rtl="0">
              <a:spcBef>
                <a:spcPts val="0"/>
              </a:spcBef>
              <a:spcAft>
                <a:spcPts val="0"/>
              </a:spcAft>
              <a:buNone/>
            </a:pPr>
            <a:r>
              <a:rPr lang="en-GB" sz="800"/>
              <a:t>                $("#previewLink"+(i+1)).attr("href", response.results[index].multimedia[0].url);</a:t>
            </a:r>
            <a:endParaRPr lang="en-GB" sz="800"/>
          </a:p>
          <a:p>
            <a:pPr marL="0" lvl="0" indent="0" algn="l" rtl="0">
              <a:spcBef>
                <a:spcPts val="0"/>
              </a:spcBef>
              <a:spcAft>
                <a:spcPts val="0"/>
              </a:spcAft>
              <a:buNone/>
            </a:pPr>
            <a:r>
              <a:rPr lang="en-GB" sz="800"/>
              <a:t>                $("#articleContent"+(i+1)).text(response.results[index].abstract);</a:t>
            </a:r>
            <a:endParaRPr lang="en-GB" sz="800"/>
          </a:p>
          <a:p>
            <a:pPr marL="0" lvl="0" indent="0" algn="l" rtl="0">
              <a:spcBef>
                <a:spcPts val="0"/>
              </a:spcBef>
              <a:spcAft>
                <a:spcPts val="0"/>
              </a:spcAft>
              <a:buNone/>
            </a:pPr>
            <a:r>
              <a:rPr lang="en-GB" sz="800"/>
              <a:t>            }    </a:t>
            </a:r>
            <a:endParaRPr lang="en-GB" sz="800"/>
          </a:p>
          <a:p>
            <a:pPr marL="0" lvl="0" indent="0" algn="l" rtl="0">
              <a:spcBef>
                <a:spcPts val="0"/>
              </a:spcBef>
              <a:spcAft>
                <a:spcPts val="0"/>
              </a:spcAft>
              <a:buNone/>
            </a:pPr>
            <a:r>
              <a:rPr lang="en-GB" sz="800"/>
              <a:t>    });</a:t>
            </a:r>
            <a:endParaRPr lang="en-GB" sz="800"/>
          </a:p>
          <a:p>
            <a:pPr marL="0" lvl="0" indent="0" algn="l" rtl="0">
              <a:spcBef>
                <a:spcPts val="0"/>
              </a:spcBef>
              <a:spcAft>
                <a:spcPts val="0"/>
              </a:spcAft>
              <a:buNone/>
            </a:pPr>
            <a:r>
              <a:rPr lang="en-GB" sz="800"/>
              <a:t>}</a:t>
            </a:r>
            <a:endParaRPr lang="en-GB" sz="800"/>
          </a:p>
          <a:p>
            <a:pPr marL="0" lvl="0" indent="0" algn="l" rtl="0">
              <a:spcBef>
                <a:spcPts val="0"/>
              </a:spcBef>
              <a:spcAft>
                <a:spcPts val="0"/>
              </a:spcAft>
              <a:buNone/>
            </a:pPr>
            <a:endParaRPr lang="en-GB" sz="800"/>
          </a:p>
        </p:txBody>
      </p:sp>
      <p:sp>
        <p:nvSpPr>
          <p:cNvPr id="195" name="Google Shape;195;p31"/>
          <p:cNvSpPr/>
          <p:nvPr/>
        </p:nvSpPr>
        <p:spPr>
          <a:xfrm>
            <a:off x="4449445" y="807720"/>
            <a:ext cx="194310" cy="432943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31"/>
          <p:cNvSpPr txBox="1"/>
          <p:nvPr>
            <p:ph type="body" idx="4294967295"/>
          </p:nvPr>
        </p:nvSpPr>
        <p:spPr>
          <a:xfrm>
            <a:off x="4870315" y="1275665"/>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 The renderNews() function first queries the URL through the ajax call. After it gets a response, it generates 3 unique article indexes randomly from all the possible articles that it retrieves. Then it displays these 3 randomly selected articles in a carousel area which the user can flip through.</a:t>
            </a:r>
            <a:endParaRPr lang="en-GB" sz="1600"/>
          </a:p>
          <a:p>
            <a:pPr marL="0" lvl="0" indent="0" algn="l" rtl="0">
              <a:spcBef>
                <a:spcPts val="0"/>
              </a:spcBef>
              <a:spcAft>
                <a:spcPts val="0"/>
              </a:spcAft>
              <a:buClr>
                <a:schemeClr val="dk1"/>
              </a:buClr>
              <a:buSzPts val="1100"/>
              <a:buFont typeface="Arial" panose="020B0604020202020204"/>
              <a:buNone/>
            </a:pPr>
            <a:endParaRPr sz="900"/>
          </a:p>
          <a:p>
            <a:pPr marL="0" lvl="0" indent="0" algn="l" rtl="0">
              <a:spcBef>
                <a:spcPts val="0"/>
              </a:spcBef>
              <a:spcAft>
                <a:spcPts val="0"/>
              </a:spcAft>
              <a:buNone/>
            </a:pPr>
            <a:endParaRPr sz="900"/>
          </a:p>
        </p:txBody>
      </p:sp>
      <p:sp>
        <p:nvSpPr>
          <p:cNvPr id="197" name="Google Shape;197;p31"/>
          <p:cNvSpPr txBox="1"/>
          <p:nvPr>
            <p:ph type="body" idx="4294967295"/>
          </p:nvPr>
        </p:nvSpPr>
        <p:spPr>
          <a:xfrm>
            <a:off x="9584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2"/>
          <p:cNvSpPr txBox="1"/>
          <p:nvPr>
            <p:ph type="body" idx="4294967295"/>
          </p:nvPr>
        </p:nvSpPr>
        <p:spPr>
          <a:xfrm>
            <a:off x="755785" y="1708100"/>
            <a:ext cx="3247800" cy="17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a:t>&lt;h1 class="title animate__animated animate__bounce"&gt; Using Animate.css we implemented animated titles for each section of our web application for a different feel than a regular homepage</a:t>
            </a:r>
            <a:endParaRPr lang="en-GB" sz="1600"/>
          </a:p>
          <a:p>
            <a:pPr marL="0" lvl="0" indent="0" algn="l" rtl="0">
              <a:spcBef>
                <a:spcPts val="0"/>
              </a:spcBef>
              <a:spcAft>
                <a:spcPts val="0"/>
              </a:spcAft>
              <a:buNone/>
            </a:pPr>
            <a:endParaRPr lang="en-GB" sz="1600"/>
          </a:p>
        </p:txBody>
      </p:sp>
      <p:sp>
        <p:nvSpPr>
          <p:cNvPr id="203" name="Google Shape;203;p32"/>
          <p:cNvSpPr/>
          <p:nvPr/>
        </p:nvSpPr>
        <p:spPr>
          <a:xfrm>
            <a:off x="4389125" y="69352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32"/>
          <p:cNvSpPr txBox="1"/>
          <p:nvPr>
            <p:ph type="body" idx="4294967295"/>
          </p:nvPr>
        </p:nvSpPr>
        <p:spPr>
          <a:xfrm>
            <a:off x="4670925" y="1568400"/>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What does it do - show us how it appears on the page </a:t>
            </a: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205" name="Google Shape;205;p32"/>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Code Highlights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sp>
        <p:nvSpPr>
          <p:cNvPr id="210" name="Google Shape;210;p33"/>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Demo the working App</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211" name="Google Shape;211;p33"/>
          <p:cNvPicPr preferRelativeResize="0"/>
          <p:nvPr/>
        </p:nvPicPr>
        <p:blipFill>
          <a:blip r:embed="rId1"/>
          <a:stretch>
            <a:fillRect/>
          </a:stretch>
        </p:blipFill>
        <p:spPr>
          <a:xfrm>
            <a:off x="1949200" y="1184425"/>
            <a:ext cx="5306575" cy="319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15" name="Shape 215"/>
        <p:cNvGrpSpPr/>
        <p:nvPr/>
      </p:nvGrpSpPr>
      <p:grpSpPr>
        <a:xfrm>
          <a:off x="0" y="0"/>
          <a:ext cx="0" cy="0"/>
          <a:chOff x="0" y="0"/>
          <a:chExt cx="0" cy="0"/>
        </a:xfrm>
      </p:grpSpPr>
      <p:sp>
        <p:nvSpPr>
          <p:cNvPr id="216" name="Google Shape;216;p34"/>
          <p:cNvSpPr txBox="1"/>
          <p:nvPr>
            <p:ph type="body" idx="4294967295"/>
          </p:nvPr>
        </p:nvSpPr>
        <p:spPr>
          <a:xfrm>
            <a:off x="395740" y="1635710"/>
            <a:ext cx="3247800" cy="17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One of the user stories we originally included was the ability for users to remove specific areas of the page based on preference and those preferences saving into local storage for later use </a:t>
            </a:r>
            <a:endParaRPr lang="en-GB"/>
          </a:p>
          <a:p>
            <a:pPr marL="0" lvl="0" indent="0" algn="ctr" rtl="0">
              <a:spcBef>
                <a:spcPts val="0"/>
              </a:spcBef>
              <a:spcAft>
                <a:spcPts val="0"/>
              </a:spcAft>
              <a:buClr>
                <a:schemeClr val="dk1"/>
              </a:buClr>
              <a:buSzPts val="1100"/>
              <a:buFont typeface="Arial" panose="020B0604020202020204"/>
              <a:buNone/>
            </a:pPr>
            <a:endParaRPr sz="1000"/>
          </a:p>
          <a:p>
            <a:pPr marL="0" lvl="0" indent="0" algn="ctr" rtl="0">
              <a:spcBef>
                <a:spcPts val="0"/>
              </a:spcBef>
              <a:spcAft>
                <a:spcPts val="0"/>
              </a:spcAft>
              <a:buNone/>
            </a:pPr>
            <a:endParaRPr sz="1000"/>
          </a:p>
        </p:txBody>
      </p:sp>
      <p:sp>
        <p:nvSpPr>
          <p:cNvPr id="217" name="Google Shape;217;p34"/>
          <p:cNvSpPr/>
          <p:nvPr/>
        </p:nvSpPr>
        <p:spPr>
          <a:xfrm>
            <a:off x="4389125" y="69352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34"/>
          <p:cNvSpPr txBox="1"/>
          <p:nvPr>
            <p:ph type="body" idx="4294967295"/>
          </p:nvPr>
        </p:nvSpPr>
        <p:spPr>
          <a:xfrm>
            <a:off x="4860155" y="6532195"/>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400" b="1"/>
          </a:p>
        </p:txBody>
      </p:sp>
      <p:sp>
        <p:nvSpPr>
          <p:cNvPr id="219" name="Google Shape;219;p34"/>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Future Development</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2" name="Picture 1"/>
          <p:cNvPicPr>
            <a:picLocks noChangeAspect="1"/>
          </p:cNvPicPr>
          <p:nvPr/>
        </p:nvPicPr>
        <p:blipFill>
          <a:blip r:embed="rId1"/>
          <a:stretch>
            <a:fillRect/>
          </a:stretch>
        </p:blipFill>
        <p:spPr>
          <a:xfrm rot="10800000" flipH="1">
            <a:off x="4716145" y="1635760"/>
            <a:ext cx="4239260" cy="12223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sp>
        <p:nvSpPr>
          <p:cNvPr id="224" name="Google Shape;224;p35"/>
          <p:cNvSpPr txBox="1"/>
          <p:nvPr>
            <p:ph type="body" idx="4294967295"/>
          </p:nvPr>
        </p:nvSpPr>
        <p:spPr>
          <a:xfrm>
            <a:off x="1113925" y="17208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225" name="Google Shape;225;p35"/>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Questions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2" name="Picture 1"/>
          <p:cNvPicPr>
            <a:picLocks noChangeAspect="1"/>
          </p:cNvPicPr>
          <p:nvPr/>
        </p:nvPicPr>
        <p:blipFill>
          <a:blip r:embed="rId1"/>
          <a:stretch>
            <a:fillRect/>
          </a:stretch>
        </p:blipFill>
        <p:spPr>
          <a:xfrm>
            <a:off x="1831975" y="915670"/>
            <a:ext cx="5433695" cy="41008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sp>
        <p:nvSpPr>
          <p:cNvPr id="66" name="Google Shape;66;p15"/>
          <p:cNvSpPr txBox="1"/>
          <p:nvPr>
            <p:ph type="body" idx="4294967295"/>
          </p:nvPr>
        </p:nvSpPr>
        <p:spPr>
          <a:xfrm>
            <a:off x="111392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68" name="Google Shape;68;p15"/>
          <p:cNvSpPr txBox="1"/>
          <p:nvPr>
            <p:ph type="body" idx="4294967295"/>
          </p:nvPr>
        </p:nvSpPr>
        <p:spPr>
          <a:xfrm>
            <a:off x="4670925" y="15684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69" name="Google Shape;69;p15"/>
          <p:cNvSpPr txBox="1"/>
          <p:nvPr>
            <p:ph type="body" idx="4294967295"/>
          </p:nvPr>
        </p:nvSpPr>
        <p:spPr>
          <a:xfrm>
            <a:off x="35820" y="-91995"/>
            <a:ext cx="7333500" cy="13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graphicFrame>
        <p:nvGraphicFramePr>
          <p:cNvPr id="3" name="Object 2"/>
          <p:cNvGraphicFramePr/>
          <p:nvPr/>
        </p:nvGraphicFramePr>
        <p:xfrm>
          <a:off x="161290" y="102870"/>
          <a:ext cx="8714740" cy="4979670"/>
        </p:xfrm>
        <a:graphic>
          <a:graphicData uri="http://schemas.openxmlformats.org/presentationml/2006/ole">
            <mc:AlternateContent xmlns:mc="http://schemas.openxmlformats.org/markup-compatibility/2006">
              <mc:Choice xmlns:v="urn:schemas-microsoft-com:vml" Requires="v">
                <p:oleObj spid="_x0000_s2" name="" r:id="rId1" imgW="9943465" imgH="11363325" progId="Paint.Picture">
                  <p:embed/>
                </p:oleObj>
              </mc:Choice>
              <mc:Fallback>
                <p:oleObj name="" r:id="rId1" imgW="9943465" imgH="11363325" progId="Paint.Picture">
                  <p:embed/>
                  <p:pic>
                    <p:nvPicPr>
                      <p:cNvPr id="0" name="Picture 1"/>
                      <p:cNvPicPr/>
                      <p:nvPr/>
                    </p:nvPicPr>
                    <p:blipFill>
                      <a:blip r:embed="rId2"/>
                      <a:stretch>
                        <a:fillRect/>
                      </a:stretch>
                    </p:blipFill>
                    <p:spPr>
                      <a:xfrm>
                        <a:off x="161290" y="102870"/>
                        <a:ext cx="8714740" cy="497967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sp>
        <p:nvSpPr>
          <p:cNvPr id="82" name="Google Shape;82;p17"/>
          <p:cNvSpPr txBox="1"/>
          <p:nvPr>
            <p:ph type="body" idx="4294967295"/>
          </p:nvPr>
        </p:nvSpPr>
        <p:spPr>
          <a:xfrm>
            <a:off x="35560" y="1419860"/>
            <a:ext cx="2259965" cy="1718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One of the biggest problems we can run into as programming students is window or tab management for a browser. We wanted to address this problem by creating a central page where all these windows and tabs can be taken care of or accessed within one centralized location.</a:t>
            </a:r>
            <a:endParaRPr lang="en-GB" sz="1200"/>
          </a:p>
        </p:txBody>
      </p:sp>
      <p:sp>
        <p:nvSpPr>
          <p:cNvPr id="83" name="Google Shape;83;p17"/>
          <p:cNvSpPr/>
          <p:nvPr/>
        </p:nvSpPr>
        <p:spPr>
          <a:xfrm>
            <a:off x="2195835" y="62812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7"/>
          <p:cNvSpPr txBox="1"/>
          <p:nvPr>
            <p:ph type="body" idx="4294967295"/>
          </p:nvPr>
        </p:nvSpPr>
        <p:spPr>
          <a:xfrm>
            <a:off x="4670925" y="15684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Research you did: </a:t>
            </a:r>
            <a:endParaRPr sz="2400"/>
          </a:p>
          <a:p>
            <a:pPr marL="457200" lvl="0" indent="-381000" algn="l" rtl="0">
              <a:spcBef>
                <a:spcPts val="0"/>
              </a:spcBef>
              <a:spcAft>
                <a:spcPts val="0"/>
              </a:spcAft>
              <a:buSzPts val="2400"/>
              <a:buChar char="●"/>
            </a:pPr>
            <a:r>
              <a:rPr lang="en-GB" sz="2400"/>
              <a:t>Into existing apps</a:t>
            </a:r>
            <a:endParaRPr sz="2400"/>
          </a:p>
          <a:p>
            <a:pPr marL="914400" lvl="1" indent="-381000" algn="l" rtl="0">
              <a:spcBef>
                <a:spcPts val="0"/>
              </a:spcBef>
              <a:spcAft>
                <a:spcPts val="0"/>
              </a:spcAft>
              <a:buSzPts val="2400"/>
              <a:buChar char="○"/>
            </a:pPr>
            <a:r>
              <a:rPr lang="en-GB" sz="2400"/>
              <a:t>how is this different</a:t>
            </a:r>
            <a:endParaRPr sz="2400"/>
          </a:p>
          <a:p>
            <a:pPr marL="914400" lvl="1" indent="-381000" algn="l" rtl="0">
              <a:spcBef>
                <a:spcPts val="0"/>
              </a:spcBef>
              <a:spcAft>
                <a:spcPts val="0"/>
              </a:spcAft>
              <a:buSzPts val="2400"/>
              <a:buChar char="○"/>
            </a:pPr>
            <a:r>
              <a:rPr lang="en-GB" sz="2400"/>
              <a:t>how is this the same?</a:t>
            </a: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85" name="Google Shape;85;p17"/>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Why Make It?</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2" name="Picture 1"/>
          <p:cNvPicPr>
            <a:picLocks noChangeAspect="1"/>
          </p:cNvPicPr>
          <p:nvPr/>
        </p:nvPicPr>
        <p:blipFill>
          <a:blip r:embed="rId1"/>
          <a:stretch>
            <a:fillRect/>
          </a:stretch>
        </p:blipFill>
        <p:spPr>
          <a:xfrm>
            <a:off x="2411730" y="843915"/>
            <a:ext cx="6664325" cy="41948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sp>
        <p:nvSpPr>
          <p:cNvPr id="90" name="Google Shape;90;p18"/>
          <p:cNvSpPr txBox="1"/>
          <p:nvPr>
            <p:ph type="body" idx="4294967295"/>
          </p:nvPr>
        </p:nvSpPr>
        <p:spPr>
          <a:xfrm>
            <a:off x="179705" y="1203960"/>
            <a:ext cx="2193925" cy="1718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The first step we took in the design process was pitching ideas back-and- forth about ideas we had about what we wanted to do. From there we came up with an outline and worked icremenetally piece-by-piece through each section that we each suggested would be useful for our end goal.</a:t>
            </a:r>
            <a:endParaRPr lang="en-GB" sz="1400"/>
          </a:p>
        </p:txBody>
      </p:sp>
      <p:sp>
        <p:nvSpPr>
          <p:cNvPr id="91" name="Google Shape;91;p18"/>
          <p:cNvSpPr/>
          <p:nvPr/>
        </p:nvSpPr>
        <p:spPr>
          <a:xfrm>
            <a:off x="2267590" y="77163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8"/>
          <p:cNvSpPr txBox="1"/>
          <p:nvPr>
            <p:ph type="body" idx="4294967295"/>
          </p:nvPr>
        </p:nvSpPr>
        <p:spPr>
          <a:xfrm>
            <a:off x="4747125" y="15684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93" name="Google Shape;93;p18"/>
          <p:cNvSpPr txBox="1"/>
          <p:nvPr>
            <p:ph type="body" idx="4294967295"/>
          </p:nvPr>
        </p:nvSpPr>
        <p:spPr>
          <a:xfrm>
            <a:off x="9584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Design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2" name="Picture 1"/>
          <p:cNvPicPr>
            <a:picLocks noChangeAspect="1"/>
          </p:cNvPicPr>
          <p:nvPr/>
        </p:nvPicPr>
        <p:blipFill>
          <a:blip r:embed="rId1"/>
          <a:stretch>
            <a:fillRect/>
          </a:stretch>
        </p:blipFill>
        <p:spPr>
          <a:xfrm>
            <a:off x="2627630" y="771525"/>
            <a:ext cx="6411595" cy="42913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19"/>
          <p:cNvSpPr txBox="1"/>
          <p:nvPr>
            <p:ph type="body" idx="4294967295"/>
          </p:nvPr>
        </p:nvSpPr>
        <p:spPr>
          <a:xfrm>
            <a:off x="32398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400"/>
          </a:p>
        </p:txBody>
      </p:sp>
      <p:sp>
        <p:nvSpPr>
          <p:cNvPr id="99" name="Google Shape;99;p19"/>
          <p:cNvSpPr/>
          <p:nvPr/>
        </p:nvSpPr>
        <p:spPr>
          <a:xfrm>
            <a:off x="3275970" y="77163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9"/>
          <p:cNvSpPr txBox="1"/>
          <p:nvPr>
            <p:ph type="body" idx="4294967295"/>
          </p:nvPr>
        </p:nvSpPr>
        <p:spPr>
          <a:xfrm>
            <a:off x="4670925" y="1568400"/>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
        <p:nvSpPr>
          <p:cNvPr id="101" name="Google Shape;101;p19"/>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Design</a:t>
            </a:r>
            <a:r>
              <a:rPr lang="en-GB" sz="3600" u="sng"/>
              <a:t>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8" name="Picture 7"/>
          <p:cNvPicPr>
            <a:picLocks noChangeAspect="1"/>
          </p:cNvPicPr>
          <p:nvPr/>
        </p:nvPicPr>
        <p:blipFill>
          <a:blip r:embed="rId1"/>
          <a:stretch>
            <a:fillRect/>
          </a:stretch>
        </p:blipFill>
        <p:spPr>
          <a:xfrm>
            <a:off x="3630295" y="859790"/>
            <a:ext cx="5330825" cy="4211955"/>
          </a:xfrm>
          <a:prstGeom prst="rect">
            <a:avLst/>
          </a:prstGeom>
        </p:spPr>
      </p:pic>
      <p:graphicFrame>
        <p:nvGraphicFramePr>
          <p:cNvPr id="2" name="Object 1"/>
          <p:cNvGraphicFramePr/>
          <p:nvPr/>
        </p:nvGraphicFramePr>
        <p:xfrm>
          <a:off x="4562475" y="2557145"/>
          <a:ext cx="19050" cy="28575"/>
        </p:xfrm>
        <a:graphic>
          <a:graphicData uri="http://schemas.openxmlformats.org/presentationml/2006/ole">
            <mc:AlternateContent xmlns:mc="http://schemas.openxmlformats.org/markup-compatibility/2006">
              <mc:Choice xmlns:v="urn:schemas-microsoft-com:vml" Requires="v">
                <p:oleObj spid="_x0000_s3" name="" r:id="rId2" imgW="19050" imgH="28575" progId="Paint.Picture">
                  <p:embed/>
                </p:oleObj>
              </mc:Choice>
              <mc:Fallback>
                <p:oleObj name="" r:id="rId2" imgW="19050" imgH="28575" progId="Paint.Picture">
                  <p:embed/>
                  <p:pic>
                    <p:nvPicPr>
                      <p:cNvPr id="0" name="Picture 2"/>
                      <p:cNvPicPr/>
                      <p:nvPr/>
                    </p:nvPicPr>
                    <p:blipFill>
                      <a:blip r:embed="rId3"/>
                      <a:stretch>
                        <a:fillRect/>
                      </a:stretch>
                    </p:blipFill>
                    <p:spPr>
                      <a:xfrm>
                        <a:off x="4562475" y="2557145"/>
                        <a:ext cx="19050" cy="28575"/>
                      </a:xfrm>
                      <a:prstGeom prst="rect">
                        <a:avLst/>
                      </a:prstGeom>
                    </p:spPr>
                  </p:pic>
                </p:oleObj>
              </mc:Fallback>
            </mc:AlternateContent>
          </a:graphicData>
        </a:graphic>
      </p:graphicFrame>
      <p:graphicFrame>
        <p:nvGraphicFramePr>
          <p:cNvPr id="4" name="Object 3"/>
          <p:cNvGraphicFramePr/>
          <p:nvPr/>
        </p:nvGraphicFramePr>
        <p:xfrm>
          <a:off x="4562475" y="2557145"/>
          <a:ext cx="19050" cy="28575"/>
        </p:xfrm>
        <a:graphic>
          <a:graphicData uri="http://schemas.openxmlformats.org/presentationml/2006/ole">
            <mc:AlternateContent xmlns:mc="http://schemas.openxmlformats.org/markup-compatibility/2006">
              <mc:Choice xmlns:v="urn:schemas-microsoft-com:vml" Requires="v">
                <p:oleObj spid="_x0000_s5" name="" r:id="rId4" imgW="19050" imgH="28575" progId="Paint.Picture">
                  <p:embed/>
                </p:oleObj>
              </mc:Choice>
              <mc:Fallback>
                <p:oleObj name="" r:id="rId4" imgW="19050" imgH="28575" progId="Paint.Picture">
                  <p:embed/>
                  <p:pic>
                    <p:nvPicPr>
                      <p:cNvPr id="0" name="Picture 4"/>
                      <p:cNvPicPr/>
                      <p:nvPr/>
                    </p:nvPicPr>
                    <p:blipFill>
                      <a:blip r:embed="rId3"/>
                      <a:stretch>
                        <a:fillRect/>
                      </a:stretch>
                    </p:blipFill>
                    <p:spPr>
                      <a:xfrm>
                        <a:off x="4562475" y="2557145"/>
                        <a:ext cx="19050" cy="28575"/>
                      </a:xfrm>
                      <a:prstGeom prst="rect">
                        <a:avLst/>
                      </a:prstGeom>
                    </p:spPr>
                  </p:pic>
                </p:oleObj>
              </mc:Fallback>
            </mc:AlternateContent>
          </a:graphicData>
        </a:graphic>
      </p:graphicFrame>
      <p:graphicFrame>
        <p:nvGraphicFramePr>
          <p:cNvPr id="6" name="Object 5"/>
          <p:cNvGraphicFramePr/>
          <p:nvPr/>
        </p:nvGraphicFramePr>
        <p:xfrm>
          <a:off x="107315" y="771525"/>
          <a:ext cx="3113405" cy="4163695"/>
        </p:xfrm>
        <a:graphic>
          <a:graphicData uri="http://schemas.openxmlformats.org/presentationml/2006/ole">
            <mc:AlternateContent xmlns:mc="http://schemas.openxmlformats.org/markup-compatibility/2006">
              <mc:Choice xmlns:v="urn:schemas-microsoft-com:vml" Requires="v">
                <p:oleObj spid="_x0000_s7" name="" r:id="rId5" imgW="5991225" imgH="7286625" progId="Paint.Picture">
                  <p:embed/>
                </p:oleObj>
              </mc:Choice>
              <mc:Fallback>
                <p:oleObj name="" r:id="rId5" imgW="5991225" imgH="7286625" progId="Paint.Picture">
                  <p:embed/>
                  <p:pic>
                    <p:nvPicPr>
                      <p:cNvPr id="0" name="Picture 6"/>
                      <p:cNvPicPr/>
                      <p:nvPr/>
                    </p:nvPicPr>
                    <p:blipFill>
                      <a:blip r:embed="rId6"/>
                      <a:stretch>
                        <a:fillRect/>
                      </a:stretch>
                    </p:blipFill>
                    <p:spPr>
                      <a:xfrm>
                        <a:off x="107315" y="771525"/>
                        <a:ext cx="3113405" cy="4163695"/>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1"/>
          <p:cNvSpPr txBox="1"/>
          <p:nvPr>
            <p:ph type="body" idx="4294967295"/>
          </p:nvPr>
        </p:nvSpPr>
        <p:spPr>
          <a:xfrm>
            <a:off x="111392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Planning Wireframe </a:t>
            </a: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16" name="Google Shape;116;p21"/>
          <p:cNvSpPr txBox="1"/>
          <p:nvPr>
            <p:ph type="body" idx="4294967295"/>
          </p:nvPr>
        </p:nvSpPr>
        <p:spPr>
          <a:xfrm>
            <a:off x="4670925" y="15684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Side by Side of initial Wireframe vs. end product</a:t>
            </a: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17" name="Google Shape;117;p21"/>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Design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graphicFrame>
        <p:nvGraphicFramePr>
          <p:cNvPr id="3" name="Object 2"/>
          <p:cNvGraphicFramePr/>
          <p:nvPr/>
        </p:nvGraphicFramePr>
        <p:xfrm>
          <a:off x="28575" y="988060"/>
          <a:ext cx="9041130" cy="4034155"/>
        </p:xfrm>
        <a:graphic>
          <a:graphicData uri="http://schemas.openxmlformats.org/presentationml/2006/ole">
            <mc:AlternateContent xmlns:mc="http://schemas.openxmlformats.org/markup-compatibility/2006">
              <mc:Choice xmlns:v="urn:schemas-microsoft-com:vml" Requires="v">
                <p:oleObj spid="_x0000_s4" name="" r:id="rId1" imgW="10839450" imgH="5191125" progId="Paint.Picture">
                  <p:embed/>
                </p:oleObj>
              </mc:Choice>
              <mc:Fallback>
                <p:oleObj name="" r:id="rId1" imgW="10839450" imgH="5191125" progId="Paint.Picture">
                  <p:embed/>
                  <p:pic>
                    <p:nvPicPr>
                      <p:cNvPr id="0" name="Picture 3"/>
                      <p:cNvPicPr/>
                      <p:nvPr/>
                    </p:nvPicPr>
                    <p:blipFill>
                      <a:blip r:embed="rId2"/>
                      <a:stretch>
                        <a:fillRect/>
                      </a:stretch>
                    </p:blipFill>
                    <p:spPr>
                      <a:xfrm>
                        <a:off x="28575" y="988060"/>
                        <a:ext cx="9041130" cy="4034155"/>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22"/>
          <p:cNvSpPr txBox="1"/>
          <p:nvPr>
            <p:ph type="body" idx="4294967295"/>
          </p:nvPr>
        </p:nvSpPr>
        <p:spPr>
          <a:xfrm>
            <a:off x="111392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Task Breakdowns </a:t>
            </a: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23" name="Google Shape;123;p22"/>
          <p:cNvSpPr/>
          <p:nvPr/>
        </p:nvSpPr>
        <p:spPr>
          <a:xfrm>
            <a:off x="4389125" y="693525"/>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2"/>
          <p:cNvSpPr txBox="1"/>
          <p:nvPr>
            <p:ph type="body" idx="4294967295"/>
          </p:nvPr>
        </p:nvSpPr>
        <p:spPr>
          <a:xfrm>
            <a:off x="4670925" y="1568400"/>
            <a:ext cx="34215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Images of:</a:t>
            </a:r>
            <a:endParaRPr sz="3600"/>
          </a:p>
          <a:p>
            <a:pPr marL="457200" lvl="0" indent="-381000" algn="l" rtl="0">
              <a:spcBef>
                <a:spcPts val="0"/>
              </a:spcBef>
              <a:spcAft>
                <a:spcPts val="0"/>
              </a:spcAft>
              <a:buSzPts val="2400"/>
              <a:buChar char="●"/>
            </a:pPr>
            <a:r>
              <a:rPr lang="en-GB" sz="2400"/>
              <a:t>User Stories</a:t>
            </a:r>
            <a:endParaRPr sz="2400"/>
          </a:p>
          <a:p>
            <a:pPr marL="457200" lvl="0" indent="-381000" algn="l" rtl="0">
              <a:spcBef>
                <a:spcPts val="0"/>
              </a:spcBef>
              <a:spcAft>
                <a:spcPts val="0"/>
              </a:spcAft>
              <a:buSzPts val="2400"/>
              <a:buChar char="●"/>
            </a:pPr>
            <a:r>
              <a:rPr lang="en-GB" sz="2400"/>
              <a:t>Github Issues</a:t>
            </a:r>
            <a:endParaRPr sz="2400"/>
          </a:p>
          <a:p>
            <a:pPr marL="457200" lvl="0" indent="-381000" algn="l" rtl="0">
              <a:spcBef>
                <a:spcPts val="0"/>
              </a:spcBef>
              <a:spcAft>
                <a:spcPts val="0"/>
              </a:spcAft>
              <a:buSzPts val="2400"/>
              <a:buChar char="●"/>
            </a:pPr>
            <a:r>
              <a:rPr lang="en-GB" sz="2400"/>
              <a:t>Github Project Cards</a:t>
            </a:r>
            <a:endParaRPr sz="2400"/>
          </a:p>
          <a:p>
            <a:pPr marL="457200" lvl="0" indent="-381000" algn="l" rtl="0">
              <a:spcBef>
                <a:spcPts val="0"/>
              </a:spcBef>
              <a:spcAft>
                <a:spcPts val="0"/>
              </a:spcAft>
              <a:buSzPts val="2400"/>
              <a:buChar char="●"/>
            </a:pPr>
            <a:r>
              <a:rPr lang="en-GB" sz="2400"/>
              <a:t>Github Branches</a:t>
            </a:r>
            <a:endParaRPr sz="2400"/>
          </a:p>
          <a:p>
            <a:pPr marL="457200" lvl="0" indent="-381000" algn="l" rtl="0">
              <a:spcBef>
                <a:spcPts val="0"/>
              </a:spcBef>
              <a:spcAft>
                <a:spcPts val="0"/>
              </a:spcAft>
              <a:buSzPts val="2400"/>
              <a:buChar char="●"/>
            </a:pPr>
            <a:r>
              <a:rPr lang="en-GB" sz="2400"/>
              <a:t>Commits #</a:t>
            </a: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25" name="Google Shape;125;p22"/>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Team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sp>
        <p:nvSpPr>
          <p:cNvPr id="130" name="Google Shape;130;p23"/>
          <p:cNvSpPr txBox="1"/>
          <p:nvPr>
            <p:ph type="body" idx="4294967295"/>
          </p:nvPr>
        </p:nvSpPr>
        <p:spPr>
          <a:xfrm>
            <a:off x="467495" y="1416000"/>
            <a:ext cx="32478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Task Assignment </a:t>
            </a: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31" name="Google Shape;131;p23"/>
          <p:cNvSpPr/>
          <p:nvPr/>
        </p:nvSpPr>
        <p:spPr>
          <a:xfrm>
            <a:off x="3204215" y="77163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23"/>
          <p:cNvSpPr txBox="1"/>
          <p:nvPr>
            <p:ph type="body" idx="4294967295"/>
          </p:nvPr>
        </p:nvSpPr>
        <p:spPr>
          <a:xfrm>
            <a:off x="3564255" y="915670"/>
            <a:ext cx="5423535" cy="3065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James: </a:t>
            </a:r>
            <a:endParaRPr lang="en-GB" sz="1600"/>
          </a:p>
          <a:p>
            <a:pPr marL="0" lvl="0" indent="0" algn="l" rtl="0">
              <a:spcBef>
                <a:spcPts val="0"/>
              </a:spcBef>
              <a:spcAft>
                <a:spcPts val="0"/>
              </a:spcAft>
              <a:buNone/>
            </a:pPr>
            <a:r>
              <a:rPr lang="en-GB" sz="1600"/>
              <a:t>● </a:t>
            </a:r>
            <a:r>
              <a:rPr lang="en-US" altLang="en-GB" sz="1600"/>
              <a:t>Notes saved to local storage</a:t>
            </a:r>
            <a:r>
              <a:rPr lang="en-GB" sz="1600"/>
              <a:t> </a:t>
            </a:r>
            <a:endParaRPr lang="en-GB" sz="1600"/>
          </a:p>
          <a:p>
            <a:pPr marL="0" lvl="0" indent="0" algn="l" rtl="0">
              <a:spcBef>
                <a:spcPts val="0"/>
              </a:spcBef>
              <a:spcAft>
                <a:spcPts val="0"/>
              </a:spcAft>
              <a:buNone/>
            </a:pPr>
            <a:r>
              <a:rPr lang="en-GB" sz="1600"/>
              <a:t>● Tech News </a:t>
            </a:r>
            <a:endParaRPr lang="en-GB" sz="1600"/>
          </a:p>
          <a:p>
            <a:pPr marL="0" lvl="0" indent="0" algn="l" rtl="0">
              <a:spcBef>
                <a:spcPts val="0"/>
              </a:spcBef>
              <a:spcAft>
                <a:spcPts val="0"/>
              </a:spcAft>
              <a:buNone/>
            </a:pPr>
            <a:r>
              <a:rPr lang="en-GB" sz="1600"/>
              <a:t>● Clean-up of problem code </a:t>
            </a:r>
            <a:endParaRPr lang="en-GB" sz="1600"/>
          </a:p>
          <a:p>
            <a:pPr marL="0" lvl="0" indent="0" algn="l" rtl="0">
              <a:spcBef>
                <a:spcPts val="0"/>
              </a:spcBef>
              <a:spcAft>
                <a:spcPts val="0"/>
              </a:spcAft>
              <a:buNone/>
            </a:pPr>
            <a:r>
              <a:rPr lang="en-GB" sz="1600"/>
              <a:t>Ryan: </a:t>
            </a:r>
            <a:endParaRPr lang="en-GB" sz="1600"/>
          </a:p>
          <a:p>
            <a:pPr marL="0" lvl="0" indent="0" algn="l" rtl="0">
              <a:spcBef>
                <a:spcPts val="0"/>
              </a:spcBef>
              <a:spcAft>
                <a:spcPts val="0"/>
              </a:spcAft>
              <a:buNone/>
            </a:pPr>
            <a:r>
              <a:rPr lang="en-GB" sz="1600"/>
              <a:t>● Inspirational Quotes </a:t>
            </a:r>
            <a:endParaRPr lang="en-GB" sz="1600"/>
          </a:p>
          <a:p>
            <a:pPr marL="0" lvl="0" indent="0" algn="l" rtl="0">
              <a:spcBef>
                <a:spcPts val="0"/>
              </a:spcBef>
              <a:spcAft>
                <a:spcPts val="0"/>
              </a:spcAft>
              <a:buNone/>
            </a:pPr>
            <a:r>
              <a:rPr lang="en-GB" sz="1600"/>
              <a:t>● GIPHY </a:t>
            </a:r>
            <a:r>
              <a:rPr lang="en-US" altLang="en-GB" sz="1600"/>
              <a:t>search query</a:t>
            </a:r>
            <a:endParaRPr lang="en-GB" sz="1600"/>
          </a:p>
          <a:p>
            <a:pPr marL="0" lvl="0" indent="0" algn="l" rtl="0">
              <a:spcBef>
                <a:spcPts val="0"/>
              </a:spcBef>
              <a:spcAft>
                <a:spcPts val="0"/>
              </a:spcAft>
              <a:buNone/>
            </a:pPr>
            <a:r>
              <a:rPr lang="en-GB" sz="1600"/>
              <a:t>● Funny Joke</a:t>
            </a:r>
            <a:r>
              <a:rPr lang="en-US" altLang="en-GB" sz="1600"/>
              <a:t>s</a:t>
            </a:r>
            <a:r>
              <a:rPr lang="en-GB" sz="1600"/>
              <a:t> </a:t>
            </a:r>
            <a:endParaRPr lang="en-GB" sz="1600"/>
          </a:p>
          <a:p>
            <a:pPr marL="0" lvl="0" indent="0" algn="l" rtl="0">
              <a:spcBef>
                <a:spcPts val="0"/>
              </a:spcBef>
              <a:spcAft>
                <a:spcPts val="0"/>
              </a:spcAft>
              <a:buNone/>
            </a:pPr>
            <a:r>
              <a:rPr lang="en-GB" sz="1600"/>
              <a:t>Michael: </a:t>
            </a:r>
            <a:endParaRPr lang="en-GB" sz="1600"/>
          </a:p>
          <a:p>
            <a:pPr marL="0" lvl="0" indent="0" algn="l" rtl="0">
              <a:spcBef>
                <a:spcPts val="0"/>
              </a:spcBef>
              <a:spcAft>
                <a:spcPts val="0"/>
              </a:spcAft>
              <a:buNone/>
            </a:pPr>
            <a:r>
              <a:rPr lang="en-GB" sz="1600"/>
              <a:t>● Youtube playlist for programmers </a:t>
            </a:r>
            <a:endParaRPr lang="en-GB" sz="1600"/>
          </a:p>
          <a:p>
            <a:pPr marL="0" lvl="0" indent="0" algn="l" rtl="0">
              <a:spcBef>
                <a:spcPts val="0"/>
              </a:spcBef>
              <a:spcAft>
                <a:spcPts val="0"/>
              </a:spcAft>
              <a:buNone/>
            </a:pPr>
            <a:r>
              <a:rPr lang="en-GB" sz="1600"/>
              <a:t>● Updated 3-day forecast weather by user search </a:t>
            </a:r>
            <a:endParaRPr lang="en-GB" sz="1600"/>
          </a:p>
          <a:p>
            <a:pPr marL="0" lvl="0" indent="0" algn="l" rtl="0">
              <a:spcBef>
                <a:spcPts val="0"/>
              </a:spcBef>
              <a:spcAft>
                <a:spcPts val="0"/>
              </a:spcAft>
              <a:buNone/>
            </a:pPr>
            <a:r>
              <a:rPr lang="en-GB" sz="1600"/>
              <a:t>● Reference links for most utilized sites</a:t>
            </a:r>
            <a:endParaRPr lang="en-GB" sz="1600"/>
          </a:p>
          <a:p>
            <a:pPr marL="0" lvl="0" indent="0" algn="l" rtl="0">
              <a:spcBef>
                <a:spcPts val="0"/>
              </a:spcBef>
              <a:spcAft>
                <a:spcPts val="0"/>
              </a:spcAft>
              <a:buNone/>
            </a:pPr>
            <a:endParaRPr lang="en-GB" sz="1600"/>
          </a:p>
        </p:txBody>
      </p:sp>
      <p:sp>
        <p:nvSpPr>
          <p:cNvPr id="133" name="Google Shape;133;p23"/>
          <p:cNvSpPr txBox="1"/>
          <p:nvPr>
            <p:ph type="body" idx="4294967295"/>
          </p:nvPr>
        </p:nvSpPr>
        <p:spPr>
          <a:xfrm>
            <a:off x="8822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Team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4"/>
          <p:cNvSpPr txBox="1"/>
          <p:nvPr>
            <p:ph type="body" idx="4294967295"/>
          </p:nvPr>
        </p:nvSpPr>
        <p:spPr>
          <a:xfrm>
            <a:off x="107315" y="1348105"/>
            <a:ext cx="2271395" cy="1718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Team workflow </a:t>
            </a:r>
            <a:endParaRPr sz="36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39" name="Google Shape;139;p24"/>
          <p:cNvSpPr/>
          <p:nvPr/>
        </p:nvSpPr>
        <p:spPr>
          <a:xfrm>
            <a:off x="2339980" y="628120"/>
            <a:ext cx="178200" cy="44439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4"/>
          <p:cNvSpPr txBox="1"/>
          <p:nvPr>
            <p:ph type="body" idx="4294967295"/>
          </p:nvPr>
        </p:nvSpPr>
        <p:spPr>
          <a:xfrm>
            <a:off x="4747125" y="1568400"/>
            <a:ext cx="3421500" cy="1719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GB" sz="2400"/>
              <a:t>Working Agreements</a:t>
            </a:r>
            <a:endParaRPr sz="2400"/>
          </a:p>
          <a:p>
            <a:pPr marL="457200" lvl="0" indent="-381000" algn="l" rtl="0">
              <a:spcBef>
                <a:spcPts val="0"/>
              </a:spcBef>
              <a:spcAft>
                <a:spcPts val="0"/>
              </a:spcAft>
              <a:buSzPts val="2400"/>
              <a:buChar char="●"/>
            </a:pPr>
            <a:r>
              <a:rPr lang="en-GB" sz="2400"/>
              <a:t>Stand-ups</a:t>
            </a:r>
            <a:endParaRPr sz="2400"/>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sp>
        <p:nvSpPr>
          <p:cNvPr id="141" name="Google Shape;141;p24"/>
          <p:cNvSpPr txBox="1"/>
          <p:nvPr>
            <p:ph type="body" idx="4294967295"/>
          </p:nvPr>
        </p:nvSpPr>
        <p:spPr>
          <a:xfrm>
            <a:off x="958475" y="87075"/>
            <a:ext cx="73335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t>Team Process</a:t>
            </a:r>
            <a:endParaRPr sz="3600" u="sng"/>
          </a:p>
          <a:p>
            <a:pPr marL="0" lvl="0" indent="0" algn="l" rtl="0">
              <a:spcBef>
                <a:spcPts val="0"/>
              </a:spcBef>
              <a:spcAft>
                <a:spcPts val="0"/>
              </a:spcAft>
              <a:buClr>
                <a:schemeClr val="dk1"/>
              </a:buClr>
              <a:buSzPts val="1100"/>
              <a:buFont typeface="Arial" panose="020B0604020202020204"/>
              <a:buNone/>
            </a:pPr>
            <a:endParaRPr sz="1400"/>
          </a:p>
          <a:p>
            <a:pPr marL="0" lvl="0" indent="0" algn="l" rtl="0">
              <a:spcBef>
                <a:spcPts val="0"/>
              </a:spcBef>
              <a:spcAft>
                <a:spcPts val="0"/>
              </a:spcAft>
              <a:buNone/>
            </a:pPr>
            <a:endParaRPr sz="1400"/>
          </a:p>
        </p:txBody>
      </p:sp>
      <p:pic>
        <p:nvPicPr>
          <p:cNvPr id="2" name="Picture 1"/>
          <p:cNvPicPr>
            <a:picLocks noChangeAspect="1"/>
          </p:cNvPicPr>
          <p:nvPr/>
        </p:nvPicPr>
        <p:blipFill>
          <a:blip r:embed="rId1"/>
          <a:stretch>
            <a:fillRect/>
          </a:stretch>
        </p:blipFill>
        <p:spPr>
          <a:xfrm rot="10800000" flipH="1">
            <a:off x="2627630" y="1046480"/>
            <a:ext cx="6380480" cy="395605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4543</Words>
  <Application>WPS Presentation</Application>
  <PresentationFormat/>
  <Paragraphs>220</Paragraphs>
  <Slides>19</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6</vt:i4>
      </vt:variant>
      <vt:variant>
        <vt:lpstr>幻灯片标题</vt:lpstr>
      </vt:variant>
      <vt:variant>
        <vt:i4>19</vt:i4>
      </vt:variant>
    </vt:vector>
  </HeadingPairs>
  <TitlesOfParts>
    <vt:vector size="34" baseType="lpstr">
      <vt:lpstr>Arial</vt:lpstr>
      <vt:lpstr>SimSun</vt:lpstr>
      <vt:lpstr>Wingdings</vt:lpstr>
      <vt:lpstr>Arial</vt:lpstr>
      <vt:lpstr>Montserrat Medium</vt:lpstr>
      <vt:lpstr>Segoe Print</vt:lpstr>
      <vt:lpstr>Microsoft YaHei</vt:lpstr>
      <vt:lpstr>Arial Unicode MS</vt:lpstr>
      <vt:lpstr>Simple Light</vt:lpstr>
      <vt:lpstr>Paint.Picture</vt:lpstr>
      <vt:lpstr>Paint.Picture</vt:lpstr>
      <vt:lpstr>Paint.Picture</vt:lpstr>
      <vt:lpstr>Paint.Picture</vt:lpstr>
      <vt:lpstr>Paint.Picture</vt:lpstr>
      <vt:lpstr>Paint.Picture</vt:lpstr>
      <vt:lpstr>Programmer Homepage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 Homepage</dc:title>
  <dc:creator/>
  <cp:lastModifiedBy>micha</cp:lastModifiedBy>
  <cp:revision>9</cp:revision>
  <dcterms:created xsi:type="dcterms:W3CDTF">2021-01-11T04:22:00Z</dcterms:created>
  <dcterms:modified xsi:type="dcterms:W3CDTF">2021-01-11T19:18:50Z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1033-11.2.0.9937</vt:lpwstr>
  </property>
</Properties>
</file>